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5" r:id="rId6"/>
    <p:sldId id="261" r:id="rId7"/>
    <p:sldId id="266" r:id="rId8"/>
    <p:sldId id="262" r:id="rId9"/>
    <p:sldId id="267" r:id="rId10"/>
    <p:sldId id="263" r:id="rId11"/>
    <p:sldId id="264" r:id="rId12"/>
    <p:sldId id="260" r:id="rId13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65022C1-F506-401A-AF72-B7ACA9671F18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22C99F8-F81F-44D8-BE7D-5E3F233E9D74}" type="slidenum">
              <a:rPr lang="sk-SK" smtClean="0"/>
              <a:pPr/>
              <a:t>‹#›</a:t>
            </a:fld>
            <a:endParaRPr lang="sk-SK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022C1-F506-401A-AF72-B7ACA9671F18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C99F8-F81F-44D8-BE7D-5E3F233E9D74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022C1-F506-401A-AF72-B7ACA9671F18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C99F8-F81F-44D8-BE7D-5E3F233E9D74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022C1-F506-401A-AF72-B7ACA9671F18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C99F8-F81F-44D8-BE7D-5E3F233E9D74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022C1-F506-401A-AF72-B7ACA9671F18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C99F8-F81F-44D8-BE7D-5E3F233E9D74}" type="slidenum">
              <a:rPr lang="sk-SK" smtClean="0"/>
              <a:pPr/>
              <a:t>‹#›</a:t>
            </a:fld>
            <a:endParaRPr lang="sk-SK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022C1-F506-401A-AF72-B7ACA9671F18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C99F8-F81F-44D8-BE7D-5E3F233E9D74}" type="slidenum">
              <a:rPr lang="sk-SK" smtClean="0"/>
              <a:pPr/>
              <a:t>‹#›</a:t>
            </a:fld>
            <a:endParaRPr lang="sk-SK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022C1-F506-401A-AF72-B7ACA9671F18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C99F8-F81F-44D8-BE7D-5E3F233E9D74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022C1-F506-401A-AF72-B7ACA9671F18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C99F8-F81F-44D8-BE7D-5E3F233E9D74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022C1-F506-401A-AF72-B7ACA9671F18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C99F8-F81F-44D8-BE7D-5E3F233E9D74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022C1-F506-401A-AF72-B7ACA9671F18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C99F8-F81F-44D8-BE7D-5E3F233E9D74}" type="slidenum">
              <a:rPr lang="sk-SK" smtClean="0"/>
              <a:pPr/>
              <a:t>‹#›</a:t>
            </a:fld>
            <a:endParaRPr lang="sk-SK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022C1-F506-401A-AF72-B7ACA9671F18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C99F8-F81F-44D8-BE7D-5E3F233E9D74}" type="slidenum">
              <a:rPr lang="sk-SK" smtClean="0"/>
              <a:pPr/>
              <a:t>‹#›</a:t>
            </a:fld>
            <a:endParaRPr lang="sk-SK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65022C1-F506-401A-AF72-B7ACA9671F18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A22C99F8-F81F-44D8-BE7D-5E3F233E9D74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90872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sk-SK" sz="3200" dirty="0" smtClean="0"/>
              <a:t>Sezónnosť potravín -  čo a kedy rastie u nás.</a:t>
            </a:r>
            <a:br>
              <a:rPr lang="sk-SK" sz="3200" dirty="0" smtClean="0"/>
            </a:br>
            <a:r>
              <a:rPr lang="sk-SK" sz="3200" dirty="0" smtClean="0"/>
              <a:t>Utorok 14.10.2014</a:t>
            </a:r>
            <a:endParaRPr lang="sk-SK" sz="32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31640" y="3717032"/>
            <a:ext cx="6400800" cy="2376264"/>
          </a:xfrm>
        </p:spPr>
        <p:txBody>
          <a:bodyPr>
            <a:normAutofit/>
          </a:bodyPr>
          <a:lstStyle/>
          <a:p>
            <a:pPr algn="l"/>
            <a:endParaRPr lang="sk-SK" sz="1600" dirty="0" smtClean="0"/>
          </a:p>
          <a:p>
            <a:pPr algn="l"/>
            <a:endParaRPr lang="sk-SK" sz="1600" dirty="0" smtClean="0"/>
          </a:p>
          <a:p>
            <a:r>
              <a:rPr lang="sk-SK" dirty="0" smtClean="0">
                <a:solidFill>
                  <a:srgbClr val="00B050"/>
                </a:solidFill>
              </a:rPr>
              <a:t>Zúčastnení žiaci – 5 žiakov 4.A triedy </a:t>
            </a:r>
          </a:p>
          <a:p>
            <a:r>
              <a:rPr lang="sk-SK" dirty="0" smtClean="0">
                <a:solidFill>
                  <a:srgbClr val="00B050"/>
                </a:solidFill>
              </a:rPr>
              <a:t>    (ročníky: 8., 7., 6. a 2.)</a:t>
            </a:r>
            <a:endParaRPr lang="sk-SK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sk-SK" b="1" u="sng" dirty="0" smtClean="0"/>
              <a:t>Aktivity počas dňa</a:t>
            </a:r>
          </a:p>
          <a:p>
            <a:r>
              <a:rPr lang="sk-SK" dirty="0" smtClean="0"/>
              <a:t>1.aktivita – Sezónne potraviny – prirodzený zdroj</a:t>
            </a:r>
          </a:p>
          <a:p>
            <a:pPr>
              <a:buNone/>
            </a:pPr>
            <a:r>
              <a:rPr lang="sk-SK" dirty="0" smtClean="0"/>
              <a:t>                         vitamínov a minerálov</a:t>
            </a:r>
          </a:p>
          <a:p>
            <a:r>
              <a:rPr lang="sk-SK" dirty="0" smtClean="0"/>
              <a:t>2.aktivita – Poznávanie druhov ovocia a zeleniny v   </a:t>
            </a:r>
          </a:p>
          <a:p>
            <a:pPr>
              <a:buNone/>
            </a:pPr>
            <a:r>
              <a:rPr lang="sk-SK" dirty="0" smtClean="0"/>
              <a:t>                          našej geografickej oblasti. </a:t>
            </a:r>
          </a:p>
          <a:p>
            <a:r>
              <a:rPr lang="sk-SK" dirty="0" smtClean="0"/>
              <a:t>3.aktivita – Tvoríme slovný sezónny kalendár pre </a:t>
            </a:r>
          </a:p>
          <a:p>
            <a:pPr>
              <a:buNone/>
            </a:pPr>
            <a:r>
              <a:rPr lang="sk-SK" dirty="0" smtClean="0"/>
              <a:t>                         zeleninu a ovocie</a:t>
            </a:r>
          </a:p>
          <a:p>
            <a:r>
              <a:rPr lang="sk-SK" dirty="0" smtClean="0"/>
              <a:t>4.aktivita – Tvoríme obrázkový sezónny kalendár</a:t>
            </a:r>
          </a:p>
          <a:p>
            <a:pPr>
              <a:buNone/>
            </a:pPr>
            <a:r>
              <a:rPr lang="sk-SK" dirty="0" smtClean="0"/>
              <a:t>                         pre zeleninu a ovocie</a:t>
            </a:r>
          </a:p>
          <a:p>
            <a:r>
              <a:rPr lang="sk-SK" dirty="0" smtClean="0"/>
              <a:t>5.aktivita – Zaujímavé krížovky a </a:t>
            </a:r>
            <a:r>
              <a:rPr lang="sk-SK" dirty="0" err="1" smtClean="0"/>
              <a:t>osemsmerovka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2400" b="1" dirty="0" smtClean="0"/>
              <a:t>Denná téma : Sezónnosť potravín -  čo a kedy rastie u nás.</a:t>
            </a:r>
            <a:br>
              <a:rPr lang="sk-SK" sz="2400" b="1" dirty="0" smtClean="0"/>
            </a:br>
            <a:r>
              <a:rPr lang="sk-SK" sz="2400" b="1" dirty="0" smtClean="0"/>
              <a:t>Utorok 14.10.2014</a:t>
            </a:r>
            <a:endParaRPr lang="sk-SK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3949899"/>
          </a:xfrm>
        </p:spPr>
        <p:txBody>
          <a:bodyPr>
            <a:normAutofit/>
          </a:bodyPr>
          <a:lstStyle/>
          <a:p>
            <a:pPr>
              <a:buNone/>
            </a:pPr>
            <a:endParaRPr lang="sk-SK" sz="1600" i="1" dirty="0" smtClean="0"/>
          </a:p>
          <a:p>
            <a:pPr>
              <a:buNone/>
            </a:pPr>
            <a:r>
              <a:rPr lang="sk-SK" sz="1800" b="1" i="1" dirty="0"/>
              <a:t> </a:t>
            </a:r>
            <a:r>
              <a:rPr lang="sk-SK" sz="1800" b="1" i="1" dirty="0" smtClean="0"/>
              <a:t>      Cieľom tejto aktivity bolo  pochopiť význam  a dôležitosť konzumovania sezónnych   potravín</a:t>
            </a:r>
          </a:p>
          <a:p>
            <a:pPr>
              <a:buNone/>
            </a:pPr>
            <a:endParaRPr lang="sk-SK" sz="1800" b="1" i="1" dirty="0"/>
          </a:p>
          <a:p>
            <a:r>
              <a:rPr lang="sk-SK" sz="1600" dirty="0" smtClean="0"/>
              <a:t>Učiteľ formou otázok a odpovedí priblížil žiakom pojem sezónne potraviny, prirodzená potrava, prirodzený zdroj vitamínov a minerálov, ekologický rozmer, ponuka potravín v jednotlivých sezónnych ročných obdobiach, dôležitosť a význam konzumovania sezónnych potravín...</a:t>
            </a:r>
          </a:p>
          <a:p>
            <a:r>
              <a:rPr lang="sk-SK" sz="1600" dirty="0" smtClean="0"/>
              <a:t>Žiaci odpovedali na otázky učiteľa</a:t>
            </a:r>
          </a:p>
          <a:p>
            <a:pPr>
              <a:buNone/>
            </a:pPr>
            <a:r>
              <a:rPr lang="sk-SK" sz="1600" dirty="0" smtClean="0"/>
              <a:t>        a zapájali sa do diskusie</a:t>
            </a:r>
          </a:p>
          <a:p>
            <a:r>
              <a:rPr lang="sk-SK" sz="1600" dirty="0" smtClean="0"/>
              <a:t>Žiaci si zapisovali poznámky a diskutovali</a:t>
            </a:r>
          </a:p>
          <a:p>
            <a:pPr>
              <a:buNone/>
            </a:pPr>
            <a:r>
              <a:rPr lang="sk-SK" sz="1600" dirty="0" smtClean="0"/>
              <a:t>        o výskyte druhov ovocia a zeleniny </a:t>
            </a:r>
          </a:p>
          <a:p>
            <a:pPr>
              <a:buNone/>
            </a:pPr>
            <a:r>
              <a:rPr lang="sk-SK" sz="1600" dirty="0" smtClean="0"/>
              <a:t>        v jednotlivých ročných obdobiach</a:t>
            </a:r>
          </a:p>
          <a:p>
            <a:endParaRPr lang="sk-SK" sz="1600" dirty="0" smtClean="0"/>
          </a:p>
          <a:p>
            <a:pPr>
              <a:buNone/>
            </a:pPr>
            <a:endParaRPr lang="sk-SK" dirty="0" smtClean="0"/>
          </a:p>
          <a:p>
            <a:pPr>
              <a:buNone/>
            </a:pPr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2700" b="1" dirty="0" smtClean="0"/>
              <a:t>1.Aktivita: Sezónne potraviny – prirodzený zdroj</a:t>
            </a:r>
            <a:br>
              <a:rPr lang="sk-SK" sz="2700" b="1" dirty="0" smtClean="0"/>
            </a:br>
            <a:r>
              <a:rPr lang="sk-SK" sz="2700" b="1" dirty="0" smtClean="0"/>
              <a:t>                         vitamínov a minerálov</a:t>
            </a:r>
            <a:endParaRPr lang="sk-SK" sz="2400" dirty="0"/>
          </a:p>
        </p:txBody>
      </p:sp>
      <p:pic>
        <p:nvPicPr>
          <p:cNvPr id="1026" name="Picture 2" descr="C:\Users\FunBook\Desktop\OVO\SAM_8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4293096"/>
            <a:ext cx="3024336" cy="22682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4813995"/>
          </a:xfrm>
        </p:spPr>
        <p:txBody>
          <a:bodyPr/>
          <a:lstStyle/>
          <a:p>
            <a:endParaRPr lang="sk-SK" sz="1600" dirty="0" smtClean="0"/>
          </a:p>
          <a:p>
            <a:pPr>
              <a:buNone/>
            </a:pPr>
            <a:r>
              <a:rPr lang="sk-SK" sz="1600" b="1" dirty="0" smtClean="0"/>
              <a:t>        Cieľ aktivity: -  poznať rôzne druhy ovocia a zeleniny, ktoré sa pestujú v našej 		 oblasti</a:t>
            </a:r>
          </a:p>
          <a:p>
            <a:pPr>
              <a:buNone/>
            </a:pPr>
            <a:r>
              <a:rPr lang="sk-SK" sz="1600" b="1" dirty="0" smtClean="0"/>
              <a:t>                                  -  vedieť farebne znázorniť rôzne druhy ovocia a zeleniny</a:t>
            </a:r>
            <a:endParaRPr lang="sk-SK" sz="1600" b="1" dirty="0"/>
          </a:p>
          <a:p>
            <a:endParaRPr lang="sk-SK" sz="1600" dirty="0" smtClean="0"/>
          </a:p>
          <a:p>
            <a:r>
              <a:rPr lang="sk-SK" sz="1600" dirty="0" smtClean="0"/>
              <a:t>Učiteľ žiakom ukazoval nevyfarbené obrázky rôznych druhov zeleniny a ovocia</a:t>
            </a:r>
          </a:p>
          <a:p>
            <a:r>
              <a:rPr lang="sk-SK" sz="1600" dirty="0" smtClean="0"/>
              <a:t>Žiaci mali určovať čo je na obrázku a priradiť daný druh ku ovociu alebo zelenine</a:t>
            </a:r>
          </a:p>
          <a:p>
            <a:r>
              <a:rPr lang="sk-SK" sz="1600" dirty="0" smtClean="0"/>
              <a:t>Následne  mali žiaci správne farebne vyfarbiť obrázok ovocia alebo zeleniny</a:t>
            </a:r>
          </a:p>
          <a:p>
            <a:r>
              <a:rPr lang="sk-SK" sz="1600" dirty="0" smtClean="0"/>
              <a:t>V závere každé dieťa pomenovalo svoje vyfarbené obrázky pred ostatnými žiakmi </a:t>
            </a:r>
            <a:endParaRPr lang="sk-SK" sz="1600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sk-SK" sz="2400" b="1" dirty="0" smtClean="0"/>
              <a:t>2.Aktivita – Poznávanie druhov ovocia a zeleniny v   </a:t>
            </a:r>
            <a:br>
              <a:rPr lang="sk-SK" sz="2400" b="1" dirty="0" smtClean="0"/>
            </a:br>
            <a:r>
              <a:rPr lang="sk-SK" sz="2400" b="1" dirty="0" smtClean="0"/>
              <a:t>                          našej geografickej oblasti. </a:t>
            </a:r>
          </a:p>
        </p:txBody>
      </p:sp>
      <p:pic>
        <p:nvPicPr>
          <p:cNvPr id="2050" name="Picture 2" descr="C:\Users\FunBook\Desktop\OVO\SAM_8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3573016"/>
            <a:ext cx="3456384" cy="2592288"/>
          </a:xfrm>
          <a:prstGeom prst="rect">
            <a:avLst/>
          </a:prstGeom>
          <a:noFill/>
        </p:spPr>
      </p:pic>
      <p:pic>
        <p:nvPicPr>
          <p:cNvPr id="2051" name="Picture 3" descr="C:\Users\FunBook\Desktop\OVO\SAM_8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573016"/>
            <a:ext cx="3456384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FunBook\Desktop\OVO\SAM_8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4856" y="1571174"/>
            <a:ext cx="2592288" cy="1944216"/>
          </a:xfrm>
          <a:prstGeom prst="rect">
            <a:avLst/>
          </a:prstGeom>
          <a:noFill/>
        </p:spPr>
      </p:pic>
      <p:pic>
        <p:nvPicPr>
          <p:cNvPr id="3074" name="Picture 2" descr="C:\Users\FunBook\Desktop\OVO\SAM_801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573016"/>
            <a:ext cx="2214246" cy="2952328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400" b="1" dirty="0" smtClean="0"/>
              <a:t>2.Aktivita – Poznávanie druhov ovocia a zeleniny v   </a:t>
            </a:r>
            <a:br>
              <a:rPr lang="sk-SK" sz="2400" b="1" dirty="0" smtClean="0"/>
            </a:br>
            <a:r>
              <a:rPr lang="sk-SK" sz="2400" b="1" dirty="0" smtClean="0"/>
              <a:t>                          našej geografickej oblasti. </a:t>
            </a:r>
            <a:endParaRPr lang="sk-SK" sz="2400" dirty="0"/>
          </a:p>
        </p:txBody>
      </p:sp>
      <p:pic>
        <p:nvPicPr>
          <p:cNvPr id="3075" name="Picture 3" descr="C:\Users\FunBook\Desktop\OVO\SAM_80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07179" y="4025411"/>
            <a:ext cx="3210102" cy="2407577"/>
          </a:xfrm>
          <a:prstGeom prst="rect">
            <a:avLst/>
          </a:prstGeom>
          <a:noFill/>
        </p:spPr>
      </p:pic>
      <p:pic>
        <p:nvPicPr>
          <p:cNvPr id="3077" name="Picture 5" descr="C:\Users\FunBook\Desktop\OVO\SAM_80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08222" y="4189775"/>
            <a:ext cx="2771800" cy="2078850"/>
          </a:xfrm>
          <a:prstGeom prst="rect">
            <a:avLst/>
          </a:prstGeom>
          <a:noFill/>
        </p:spPr>
      </p:pic>
      <p:pic>
        <p:nvPicPr>
          <p:cNvPr id="3078" name="Picture 6" descr="C:\Users\FunBook\Desktop\OVO\SAM_801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6136" y="1556792"/>
            <a:ext cx="2808312" cy="2106234"/>
          </a:xfrm>
          <a:prstGeom prst="rect">
            <a:avLst/>
          </a:prstGeom>
          <a:noFill/>
        </p:spPr>
      </p:pic>
      <p:pic>
        <p:nvPicPr>
          <p:cNvPr id="3079" name="Picture 7" descr="C:\Users\FunBook\Desktop\OVO\SAM_801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5816" y="1556792"/>
            <a:ext cx="2771800" cy="2078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k-SK" sz="1600" b="1" dirty="0" smtClean="0"/>
              <a:t>Cieľ aktivity: -  vymenovať druhy ovocia a zeleniny, ktoré získavame a vyskytujú sa v 	           danom ročnom období u nás</a:t>
            </a:r>
          </a:p>
          <a:p>
            <a:endParaRPr lang="sk-SK" sz="1600" dirty="0" smtClean="0"/>
          </a:p>
          <a:p>
            <a:r>
              <a:rPr lang="sk-SK" sz="1600" dirty="0" smtClean="0"/>
              <a:t>Žiaci si rozdelili jeden rok na štyri ročné obdobia</a:t>
            </a:r>
          </a:p>
          <a:p>
            <a:r>
              <a:rPr lang="sk-SK" sz="1600" dirty="0" smtClean="0"/>
              <a:t>Podľa ročných období zadeľovali jednotlivé druhy ovocia a zeleniny, ktoré im povedal učiteľ, ku príslušnému mesiacu podľa toho, kedy sa zbiera a môže jesť daný druh zeleniny alebo ovocia</a:t>
            </a:r>
          </a:p>
          <a:p>
            <a:r>
              <a:rPr lang="sk-SK" sz="1600" dirty="0" smtClean="0"/>
              <a:t>S pomocou učiteľa potom žiaci prilepili štítok s nápisom zeleniny alebo ovocia ku správnemu ročnému obdobiu</a:t>
            </a:r>
          </a:p>
          <a:p>
            <a:r>
              <a:rPr lang="sk-SK" sz="1600" dirty="0" smtClean="0"/>
              <a:t>Na záver si s pomocou učiteľa vymenovali aj druhy zeleniny, ktoré môžeme vhodným uskladnením konzumovať celoročne</a:t>
            </a:r>
            <a:endParaRPr lang="sk-SK" sz="1600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842620"/>
          </a:xfrm>
        </p:spPr>
        <p:txBody>
          <a:bodyPr>
            <a:normAutofit/>
          </a:bodyPr>
          <a:lstStyle/>
          <a:p>
            <a:r>
              <a:rPr lang="sk-SK" sz="2400" b="1" dirty="0" smtClean="0"/>
              <a:t>3.aktivita – Tvoríme slovný sezónny kalendár pre </a:t>
            </a:r>
            <a:br>
              <a:rPr lang="sk-SK" sz="2400" b="1" dirty="0" smtClean="0"/>
            </a:br>
            <a:r>
              <a:rPr lang="sk-SK" sz="2400" b="1" dirty="0" smtClean="0"/>
              <a:t>                         zeleninu a ovocie</a:t>
            </a:r>
          </a:p>
        </p:txBody>
      </p:sp>
      <p:pic>
        <p:nvPicPr>
          <p:cNvPr id="3074" name="Picture 2" descr="C:\Users\FunBook\Desktop\OVO\SAM_80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7" y="4509118"/>
            <a:ext cx="2448273" cy="1836205"/>
          </a:xfrm>
          <a:prstGeom prst="rect">
            <a:avLst/>
          </a:prstGeom>
          <a:noFill/>
        </p:spPr>
      </p:pic>
      <p:pic>
        <p:nvPicPr>
          <p:cNvPr id="3076" name="Picture 4" descr="C:\Users\FunBook\Desktop\OVO\SAM_80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7" y="4509121"/>
            <a:ext cx="2376264" cy="1782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FunBook\Desktop\OVO\SAM_80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2918453" cy="2188840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400" b="1" dirty="0" smtClean="0"/>
              <a:t>3.aktivita – Tvoríme slovný sezónny kalendár pre </a:t>
            </a:r>
            <a:br>
              <a:rPr lang="sk-SK" sz="2400" b="1" dirty="0" smtClean="0"/>
            </a:br>
            <a:r>
              <a:rPr lang="sk-SK" sz="2400" b="1" dirty="0" smtClean="0"/>
              <a:t>                         zeleninu a ovocie</a:t>
            </a:r>
            <a:endParaRPr lang="sk-SK" sz="2400" dirty="0"/>
          </a:p>
        </p:txBody>
      </p:sp>
      <p:pic>
        <p:nvPicPr>
          <p:cNvPr id="4099" name="Picture 3" descr="C:\Users\FunBook\Desktop\OVO\SAM_80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8887" y="2869867"/>
            <a:ext cx="2283718" cy="3044957"/>
          </a:xfrm>
          <a:prstGeom prst="rect">
            <a:avLst/>
          </a:prstGeom>
          <a:noFill/>
        </p:spPr>
      </p:pic>
      <p:pic>
        <p:nvPicPr>
          <p:cNvPr id="4100" name="Picture 4" descr="C:\Users\FunBook\Desktop\OVO\SAM_80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9143" y="1495200"/>
            <a:ext cx="2808312" cy="2106234"/>
          </a:xfrm>
          <a:prstGeom prst="rect">
            <a:avLst/>
          </a:prstGeom>
          <a:noFill/>
        </p:spPr>
      </p:pic>
      <p:pic>
        <p:nvPicPr>
          <p:cNvPr id="4101" name="Picture 5" descr="C:\Users\FunBook\Desktop\OVO\SAM_80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151711"/>
            <a:ext cx="3059832" cy="2294874"/>
          </a:xfrm>
          <a:prstGeom prst="rect">
            <a:avLst/>
          </a:prstGeom>
          <a:noFill/>
        </p:spPr>
      </p:pic>
      <p:pic>
        <p:nvPicPr>
          <p:cNvPr id="4102" name="Picture 6" descr="C:\Users\FunBook\Desktop\OVO\SAM_802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176" y="3782289"/>
            <a:ext cx="1998222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FunBook\Desktop\OVO\SAM_80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5099026"/>
            <a:ext cx="2304256" cy="1728192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8490" y="476672"/>
            <a:ext cx="7756263" cy="720080"/>
          </a:xfrm>
        </p:spPr>
        <p:txBody>
          <a:bodyPr>
            <a:normAutofit fontScale="90000"/>
          </a:bodyPr>
          <a:lstStyle/>
          <a:p>
            <a:r>
              <a:rPr lang="sk-SK" sz="2400" b="1" dirty="0" smtClean="0"/>
              <a:t>4.aktivita – Tvoríme sezónny obrázkový kalendár pre</a:t>
            </a:r>
            <a:br>
              <a:rPr lang="sk-SK" sz="2400" b="1" dirty="0" smtClean="0"/>
            </a:br>
            <a:r>
              <a:rPr lang="sk-SK" sz="2400" b="1" dirty="0" smtClean="0"/>
              <a:t>                          zeleninu a ovocie</a:t>
            </a:r>
            <a:endParaRPr lang="sk-SK" sz="2400" b="1" dirty="0"/>
          </a:p>
        </p:txBody>
      </p:sp>
      <p:sp>
        <p:nvSpPr>
          <p:cNvPr id="5" name="Obdĺžnik 4"/>
          <p:cNvSpPr/>
          <p:nvPr/>
        </p:nvSpPr>
        <p:spPr>
          <a:xfrm>
            <a:off x="467544" y="1340768"/>
            <a:ext cx="792088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k-SK" dirty="0" smtClean="0"/>
              <a:t> </a:t>
            </a:r>
            <a:r>
              <a:rPr lang="sk-SK" b="1" dirty="0" smtClean="0"/>
              <a:t>Cieľ aktivity: -  podľa obrázkov vymenovať druhy ovocia a zeleniny,    ktoré sa vyskytujú  v danom ročnom období u nás</a:t>
            </a:r>
          </a:p>
          <a:p>
            <a:endParaRPr lang="sk-SK" dirty="0" smtClean="0"/>
          </a:p>
          <a:p>
            <a:pPr>
              <a:buFont typeface="Arial" pitchFamily="34" charset="0"/>
              <a:buChar char="•"/>
            </a:pPr>
            <a:r>
              <a:rPr lang="sk-SK" sz="1900" dirty="0" smtClean="0"/>
              <a:t>Žiaci si rozdelili plagát na päť častí na štyri ročné obdobia a jednu časť, ktorá bola určená pre potraviny, ktoré máme k dispozícii počas celého roka</a:t>
            </a:r>
          </a:p>
          <a:p>
            <a:pPr>
              <a:buFont typeface="Arial" pitchFamily="34" charset="0"/>
              <a:buChar char="•"/>
            </a:pPr>
            <a:r>
              <a:rPr lang="sk-SK" sz="1900" dirty="0" smtClean="0"/>
              <a:t>  Podľa ročných období zadeľovali obrázky jednotlivých druhov ovocia a zeleniny, ktoré si predtým vyfarbili, ku príslušnému mesiacu, podľa slovného sezónneho kalendára, ktorý si pripravili na aktivite č. 3.</a:t>
            </a:r>
          </a:p>
          <a:p>
            <a:pPr>
              <a:buFont typeface="Arial" pitchFamily="34" charset="0"/>
              <a:buChar char="•"/>
            </a:pPr>
            <a:r>
              <a:rPr lang="sk-SK" sz="1900" dirty="0" smtClean="0"/>
              <a:t>  S pomocou učiteľa potom žiaci prilepili obrázok zeleniny alebo ovocia ku správnemu ročnému obdobiu</a:t>
            </a:r>
          </a:p>
          <a:p>
            <a:pPr>
              <a:buFont typeface="Arial" pitchFamily="34" charset="0"/>
              <a:buChar char="•"/>
            </a:pPr>
            <a:r>
              <a:rPr lang="sk-SK" sz="1900" dirty="0" smtClean="0"/>
              <a:t>  Na záver si s pomocou učiteľa doplnili na plagát  aj druhy zeleniny, ktorú môžeme mať a  konzumovať celoročne</a:t>
            </a:r>
            <a:endParaRPr lang="sk-SK" sz="1900" dirty="0"/>
          </a:p>
        </p:txBody>
      </p:sp>
      <p:pic>
        <p:nvPicPr>
          <p:cNvPr id="1026" name="Picture 2" descr="C:\Users\FunBook\Desktop\OVO\SAM_80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5067323"/>
            <a:ext cx="2232248" cy="16741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FunBook\Desktop\OVO\SAM_80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1841252" cy="2455003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400" b="1" dirty="0" smtClean="0"/>
              <a:t>4.aktivita – Tvoríme sezónny obrázkový kalendár pre</a:t>
            </a:r>
            <a:br>
              <a:rPr lang="sk-SK" sz="2400" b="1" dirty="0" smtClean="0"/>
            </a:br>
            <a:r>
              <a:rPr lang="sk-SK" sz="2400" b="1" dirty="0" smtClean="0"/>
              <a:t>                          zeleninu a ovocie</a:t>
            </a:r>
            <a:endParaRPr lang="sk-SK" sz="2400" b="1" dirty="0"/>
          </a:p>
        </p:txBody>
      </p:sp>
      <p:pic>
        <p:nvPicPr>
          <p:cNvPr id="5123" name="Picture 3" descr="C:\Users\FunBook\Desktop\OVO\SAM_80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933056"/>
            <a:ext cx="3456384" cy="2592288"/>
          </a:xfrm>
          <a:prstGeom prst="rect">
            <a:avLst/>
          </a:prstGeom>
          <a:noFill/>
        </p:spPr>
      </p:pic>
      <p:pic>
        <p:nvPicPr>
          <p:cNvPr id="5124" name="Picture 4" descr="C:\Users\FunBook\Desktop\OVO\SAM_80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3933056"/>
            <a:ext cx="3456384" cy="2592288"/>
          </a:xfrm>
          <a:prstGeom prst="rect">
            <a:avLst/>
          </a:prstGeom>
          <a:noFill/>
        </p:spPr>
      </p:pic>
      <p:pic>
        <p:nvPicPr>
          <p:cNvPr id="5125" name="Picture 5" descr="C:\Users\FunBook\Desktop\OVO\SAM_804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1700808"/>
            <a:ext cx="2880320" cy="2160240"/>
          </a:xfrm>
          <a:prstGeom prst="rect">
            <a:avLst/>
          </a:prstGeom>
          <a:noFill/>
        </p:spPr>
      </p:pic>
      <p:pic>
        <p:nvPicPr>
          <p:cNvPr id="5126" name="Picture 6" descr="C:\Users\FunBook\Desktop\OVO\SAM_803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112" y="1556792"/>
            <a:ext cx="3059831" cy="22948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FunBook\Desktop\OVO\SAM_80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980091"/>
            <a:ext cx="3308049" cy="2481037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400" b="1" dirty="0" smtClean="0"/>
              <a:t>5.aktivita – Zaujímavé krížovky a </a:t>
            </a:r>
            <a:r>
              <a:rPr lang="sk-SK" sz="2400" b="1" dirty="0" err="1" smtClean="0"/>
              <a:t>osemsmerovka</a:t>
            </a:r>
            <a:endParaRPr lang="sk-SK" sz="2400" b="1" dirty="0" smtClean="0"/>
          </a:p>
        </p:txBody>
      </p:sp>
      <p:pic>
        <p:nvPicPr>
          <p:cNvPr id="2052" name="Picture 4" descr="C:\Users\FunBook\Desktop\OVO\SAM_80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4031852"/>
            <a:ext cx="3239035" cy="2429276"/>
          </a:xfrm>
          <a:prstGeom prst="rect">
            <a:avLst/>
          </a:prstGeom>
          <a:noFill/>
        </p:spPr>
      </p:pic>
      <p:sp>
        <p:nvSpPr>
          <p:cNvPr id="8" name="BlokTextu 7"/>
          <p:cNvSpPr txBox="1"/>
          <p:nvPr/>
        </p:nvSpPr>
        <p:spPr>
          <a:xfrm>
            <a:off x="611560" y="2204864"/>
            <a:ext cx="79208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k-SK" dirty="0" smtClean="0"/>
              <a:t>    Žiaci  na záver aktivít vyplňovali  dve krížovky a </a:t>
            </a:r>
            <a:r>
              <a:rPr lang="sk-SK" dirty="0" err="1" smtClean="0"/>
              <a:t>osemsmerovku</a:t>
            </a:r>
            <a:r>
              <a:rPr lang="sk-SK" dirty="0" smtClean="0"/>
              <a:t>, kde si preverili svoje vedomosti o zdraví človeka a význame vitamínov v  sezónnych potravinách</a:t>
            </a:r>
          </a:p>
          <a:p>
            <a:pPr>
              <a:buFont typeface="Arial" pitchFamily="34" charset="0"/>
              <a:buChar char="•"/>
            </a:pPr>
            <a:r>
              <a:rPr lang="sk-SK" dirty="0" smtClean="0"/>
              <a:t>    Žiaci si v  krížovke preverili aj svoje vedomosti o zdraví  v </a:t>
            </a:r>
            <a:r>
              <a:rPr lang="sk-SK" dirty="0" err="1" smtClean="0"/>
              <a:t>osemsmerovke</a:t>
            </a:r>
            <a:r>
              <a:rPr lang="sk-SK" dirty="0" smtClean="0"/>
              <a:t> svoju šikovnosť vo vyhľadávaní slov 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FunBook\Desktop\OVO\SAM_799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268760"/>
            <a:ext cx="2232248" cy="1674186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400" b="1" dirty="0" smtClean="0"/>
              <a:t>5.aktivita – Zaujímavé krížovky a </a:t>
            </a:r>
            <a:r>
              <a:rPr lang="sk-SK" sz="2400" b="1" dirty="0" err="1" smtClean="0"/>
              <a:t>osemsmerovka</a:t>
            </a:r>
            <a:endParaRPr lang="sk-SK" sz="2400" b="1" dirty="0"/>
          </a:p>
        </p:txBody>
      </p:sp>
      <p:pic>
        <p:nvPicPr>
          <p:cNvPr id="6147" name="Picture 3" descr="C:\Users\FunBook\Desktop\OVO\SAM_80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628800"/>
            <a:ext cx="2592288" cy="1944216"/>
          </a:xfrm>
          <a:prstGeom prst="rect">
            <a:avLst/>
          </a:prstGeom>
          <a:noFill/>
        </p:spPr>
      </p:pic>
      <p:pic>
        <p:nvPicPr>
          <p:cNvPr id="6148" name="Picture 4" descr="C:\Users\FunBook\Desktop\OVO\SAM_80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3717032"/>
            <a:ext cx="1944216" cy="2592288"/>
          </a:xfrm>
          <a:prstGeom prst="rect">
            <a:avLst/>
          </a:prstGeom>
          <a:noFill/>
        </p:spPr>
      </p:pic>
      <p:pic>
        <p:nvPicPr>
          <p:cNvPr id="6149" name="Picture 5" descr="C:\Users\FunBook\Desktop\OVO\SAM_805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4221088"/>
            <a:ext cx="2592288" cy="1944216"/>
          </a:xfrm>
          <a:prstGeom prst="rect">
            <a:avLst/>
          </a:prstGeom>
          <a:noFill/>
        </p:spPr>
      </p:pic>
      <p:pic>
        <p:nvPicPr>
          <p:cNvPr id="6150" name="Picture 6" descr="C:\Users\FunBook\Desktop\OVO\SAM_805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1700808"/>
            <a:ext cx="2496277" cy="1872208"/>
          </a:xfrm>
          <a:prstGeom prst="rect">
            <a:avLst/>
          </a:prstGeom>
          <a:noFill/>
        </p:spPr>
      </p:pic>
      <p:pic>
        <p:nvPicPr>
          <p:cNvPr id="6151" name="Picture 7" descr="C:\Users\FunBook\Desktop\OVO\SAM_805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1840" y="2996952"/>
            <a:ext cx="2483768" cy="1862826"/>
          </a:xfrm>
          <a:prstGeom prst="rect">
            <a:avLst/>
          </a:prstGeom>
          <a:noFill/>
        </p:spPr>
      </p:pic>
      <p:pic>
        <p:nvPicPr>
          <p:cNvPr id="6152" name="Picture 8" descr="C:\Users\FunBook\Desktop\OVO\SAM_805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91880" y="4941168"/>
            <a:ext cx="1944216" cy="1458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sz="1600" dirty="0"/>
              <a:t>Kontaktná osoba : Mgr. Tomáš </a:t>
            </a:r>
            <a:r>
              <a:rPr lang="sk-SK" sz="1600" dirty="0" err="1"/>
              <a:t>Topolčanský</a:t>
            </a:r>
            <a:endParaRPr lang="sk-SK" sz="1600" dirty="0"/>
          </a:p>
          <a:p>
            <a:r>
              <a:rPr lang="sk-SK" sz="1600" dirty="0"/>
              <a:t>Tel.: 0902 509 507</a:t>
            </a:r>
          </a:p>
          <a:p>
            <a:r>
              <a:rPr lang="sk-SK" sz="1600" dirty="0"/>
              <a:t>Email : </a:t>
            </a:r>
            <a:r>
              <a:rPr lang="sk-SK" sz="1600" dirty="0" err="1"/>
              <a:t>tomastopolcansky@gmail.com</a:t>
            </a:r>
            <a:endParaRPr lang="sk-SK" sz="1600" dirty="0"/>
          </a:p>
          <a:p>
            <a:r>
              <a:rPr lang="sk-SK" sz="1600" dirty="0" smtClean="0"/>
              <a:t>Mená a priezviská žiakov:</a:t>
            </a:r>
          </a:p>
          <a:p>
            <a:pPr>
              <a:buNone/>
            </a:pPr>
            <a:r>
              <a:rPr lang="sk-SK" sz="1600" dirty="0" smtClean="0"/>
              <a:t>            1. Jakub </a:t>
            </a:r>
            <a:r>
              <a:rPr lang="sk-SK" sz="1600" dirty="0" err="1" smtClean="0"/>
              <a:t>Vaľko</a:t>
            </a:r>
            <a:r>
              <a:rPr lang="sk-SK" sz="1600" dirty="0" smtClean="0"/>
              <a:t> – 2.ročník</a:t>
            </a:r>
          </a:p>
          <a:p>
            <a:pPr>
              <a:buNone/>
            </a:pPr>
            <a:r>
              <a:rPr lang="sk-SK" sz="1600" dirty="0" smtClean="0"/>
              <a:t>            2. Tomáš </a:t>
            </a:r>
            <a:r>
              <a:rPr lang="sk-SK" sz="1600" dirty="0" err="1" smtClean="0"/>
              <a:t>Benedek</a:t>
            </a:r>
            <a:r>
              <a:rPr lang="sk-SK" sz="1600" dirty="0" smtClean="0"/>
              <a:t> – 6.ročník </a:t>
            </a:r>
          </a:p>
          <a:p>
            <a:pPr>
              <a:buNone/>
            </a:pPr>
            <a:r>
              <a:rPr lang="sk-SK" sz="1600" dirty="0" smtClean="0"/>
              <a:t>            3. Viktória </a:t>
            </a:r>
            <a:r>
              <a:rPr lang="sk-SK" sz="1600" dirty="0" err="1" smtClean="0"/>
              <a:t>Zajacová</a:t>
            </a:r>
            <a:r>
              <a:rPr lang="sk-SK" sz="1600" dirty="0" smtClean="0"/>
              <a:t> – 6.ročník</a:t>
            </a:r>
          </a:p>
          <a:p>
            <a:pPr>
              <a:buNone/>
            </a:pPr>
            <a:r>
              <a:rPr lang="sk-SK" sz="1600" dirty="0"/>
              <a:t> </a:t>
            </a:r>
            <a:r>
              <a:rPr lang="sk-SK" sz="1600" dirty="0" smtClean="0"/>
              <a:t>           4. Peter Hudák – 7.ročník</a:t>
            </a:r>
          </a:p>
          <a:p>
            <a:pPr>
              <a:buNone/>
            </a:pPr>
            <a:r>
              <a:rPr lang="sk-SK" sz="1600" dirty="0"/>
              <a:t> </a:t>
            </a:r>
            <a:r>
              <a:rPr lang="sk-SK" sz="1600" dirty="0" smtClean="0"/>
              <a:t>           5. Miroslav </a:t>
            </a:r>
            <a:r>
              <a:rPr lang="sk-SK" sz="1600" dirty="0" err="1" smtClean="0"/>
              <a:t>Repický</a:t>
            </a:r>
            <a:r>
              <a:rPr lang="sk-SK" sz="1600" dirty="0" smtClean="0"/>
              <a:t> – 8.ročník</a:t>
            </a:r>
          </a:p>
          <a:p>
            <a:pPr>
              <a:buNone/>
            </a:pPr>
            <a:endParaRPr lang="sk-SK" sz="1600" dirty="0" smtClean="0"/>
          </a:p>
          <a:p>
            <a:r>
              <a:rPr lang="sk-SK" sz="1600" dirty="0" smtClean="0"/>
              <a:t>Celkový počet žiakov, ktorí sa tejto témy zúčastnili je 5.</a:t>
            </a:r>
          </a:p>
          <a:p>
            <a:r>
              <a:rPr lang="sk-SK" sz="1600" dirty="0"/>
              <a:t>Celkový počet žiakov školy : 41</a:t>
            </a:r>
          </a:p>
          <a:p>
            <a:endParaRPr lang="sk-SK" sz="1600" dirty="0"/>
          </a:p>
          <a:p>
            <a:r>
              <a:rPr lang="sk-SK" sz="1600" dirty="0" smtClean="0"/>
              <a:t>Vyhlásená denná téma - Sezónnosť potravín -  čo a kedy rastie u nás. </a:t>
            </a:r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400" dirty="0" smtClean="0"/>
              <a:t>SZŠ s MŠ pre žiakov a deti s </a:t>
            </a:r>
            <a:r>
              <a:rPr lang="sk-SK" sz="2400" dirty="0" err="1" smtClean="0"/>
              <a:t>autizmom</a:t>
            </a:r>
            <a:r>
              <a:rPr lang="sk-SK" sz="2400" dirty="0" smtClean="0"/>
              <a:t/>
            </a:r>
            <a:br>
              <a:rPr lang="sk-SK" sz="2400" dirty="0" smtClean="0"/>
            </a:br>
            <a:r>
              <a:rPr lang="sk-SK" sz="2400" dirty="0" smtClean="0"/>
              <a:t>Myslavská 401, 040 16 Košice</a:t>
            </a:r>
            <a:endParaRPr lang="sk-SK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zaná kniha">
  <a:themeElements>
    <a:clrScheme name="Viazaná kniha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Viazaná kniha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Viazaná kniha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404</TotalTime>
  <Words>532</Words>
  <Application>Microsoft Office PowerPoint</Application>
  <PresentationFormat>Prezentácia na obrazovke (4:3)</PresentationFormat>
  <Paragraphs>72</Paragraphs>
  <Slides>12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3" baseType="lpstr">
      <vt:lpstr>Viazaná kniha</vt:lpstr>
      <vt:lpstr>Sezónnosť potravín -  čo a kedy rastie u nás. Utorok 14.10.2014</vt:lpstr>
      <vt:lpstr>Denná téma : Sezónnosť potravín -  čo a kedy rastie u nás. Utorok 14.10.2014</vt:lpstr>
      <vt:lpstr>1.Aktivita: Sezónne potraviny – prirodzený zdroj                          vitamínov a minerálov</vt:lpstr>
      <vt:lpstr>2.Aktivita – Poznávanie druhov ovocia a zeleniny v                              našej geografickej oblasti. </vt:lpstr>
      <vt:lpstr>2.Aktivita – Poznávanie druhov ovocia a zeleniny v                              našej geografickej oblasti. </vt:lpstr>
      <vt:lpstr>3.aktivita – Tvoríme slovný sezónny kalendár pre                           zeleninu a ovocie</vt:lpstr>
      <vt:lpstr>3.aktivita – Tvoríme slovný sezónny kalendár pre                           zeleninu a ovocie</vt:lpstr>
      <vt:lpstr>4.aktivita – Tvoríme sezónny obrázkový kalendár pre                           zeleninu a ovocie</vt:lpstr>
      <vt:lpstr>4.aktivita – Tvoríme sezónny obrázkový kalendár pre                           zeleninu a ovocie</vt:lpstr>
      <vt:lpstr>5.aktivita – Zaujímavé krížovky a osemsmerovka</vt:lpstr>
      <vt:lpstr>5.aktivita – Zaujímavé krížovky a osemsmerovka</vt:lpstr>
      <vt:lpstr>SZŠ s MŠ pre žiakov a deti s autizmom Myslavská 401, 040 16 Košice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Sezónnosť potravín -  čo a kedy rastie u nás</dc:title>
  <dc:creator>FunBook</dc:creator>
  <cp:lastModifiedBy>Uzivatel</cp:lastModifiedBy>
  <cp:revision>31</cp:revision>
  <dcterms:created xsi:type="dcterms:W3CDTF">2014-10-14T18:34:56Z</dcterms:created>
  <dcterms:modified xsi:type="dcterms:W3CDTF">2014-10-26T10:10:18Z</dcterms:modified>
</cp:coreProperties>
</file>